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804" r:id="rId1"/>
  </p:sldMasterIdLst>
  <p:notesMasterIdLst>
    <p:notesMasterId r:id="rId27"/>
  </p:notesMasterIdLst>
  <p:sldIdLst>
    <p:sldId id="539" r:id="rId2"/>
    <p:sldId id="540" r:id="rId3"/>
    <p:sldId id="569" r:id="rId4"/>
    <p:sldId id="558" r:id="rId5"/>
    <p:sldId id="568" r:id="rId6"/>
    <p:sldId id="542" r:id="rId7"/>
    <p:sldId id="279" r:id="rId8"/>
    <p:sldId id="278" r:id="rId9"/>
    <p:sldId id="272" r:id="rId10"/>
    <p:sldId id="280" r:id="rId11"/>
    <p:sldId id="570" r:id="rId12"/>
    <p:sldId id="571" r:id="rId13"/>
    <p:sldId id="566" r:id="rId14"/>
    <p:sldId id="572" r:id="rId15"/>
    <p:sldId id="574" r:id="rId16"/>
    <p:sldId id="575" r:id="rId17"/>
    <p:sldId id="576" r:id="rId18"/>
    <p:sldId id="577" r:id="rId19"/>
    <p:sldId id="578" r:id="rId20"/>
    <p:sldId id="579" r:id="rId21"/>
    <p:sldId id="582" r:id="rId22"/>
    <p:sldId id="580" r:id="rId23"/>
    <p:sldId id="581" r:id="rId24"/>
    <p:sldId id="583" r:id="rId25"/>
    <p:sldId id="573" r:id="rId26"/>
  </p:sldIdLst>
  <p:sldSz cx="12192000" cy="6858000"/>
  <p:notesSz cx="6888163" cy="100187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AB5"/>
    <a:srgbClr val="002060"/>
    <a:srgbClr val="CCECFF"/>
    <a:srgbClr val="758DAD"/>
    <a:srgbClr val="98B6FE"/>
    <a:srgbClr val="FF99FF"/>
    <a:srgbClr val="800080"/>
    <a:srgbClr val="FF66FF"/>
    <a:srgbClr val="00CC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60523" autoAdjust="0"/>
  </p:normalViewPr>
  <p:slideViewPr>
    <p:cSldViewPr>
      <p:cViewPr varScale="1">
        <p:scale>
          <a:sx n="46" d="100"/>
          <a:sy n="46" d="100"/>
        </p:scale>
        <p:origin x="1786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293" y="43"/>
      </p:cViewPr>
      <p:guideLst>
        <p:guide orient="horz" pos="2908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>
            <a:extLst>
              <a:ext uri="{FF2B5EF4-FFF2-40B4-BE49-F238E27FC236}">
                <a16:creationId xmlns:a16="http://schemas.microsoft.com/office/drawing/2014/main" id="{266BE6A0-E20F-4D3E-A316-8FA331FA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79" name="AutoShape 2">
            <a:extLst>
              <a:ext uri="{FF2B5EF4-FFF2-40B4-BE49-F238E27FC236}">
                <a16:creationId xmlns:a16="http://schemas.microsoft.com/office/drawing/2014/main" id="{6E74B9F6-3336-4D60-AC54-66AC54C39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0" name="AutoShape 3">
            <a:extLst>
              <a:ext uri="{FF2B5EF4-FFF2-40B4-BE49-F238E27FC236}">
                <a16:creationId xmlns:a16="http://schemas.microsoft.com/office/drawing/2014/main" id="{9CF527BB-E4BA-4BDB-A31B-EE66A13F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1" name="AutoShape 4">
            <a:extLst>
              <a:ext uri="{FF2B5EF4-FFF2-40B4-BE49-F238E27FC236}">
                <a16:creationId xmlns:a16="http://schemas.microsoft.com/office/drawing/2014/main" id="{5C4E49AB-7B71-4101-8D53-CB187CAB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2" name="AutoShape 5">
            <a:extLst>
              <a:ext uri="{FF2B5EF4-FFF2-40B4-BE49-F238E27FC236}">
                <a16:creationId xmlns:a16="http://schemas.microsoft.com/office/drawing/2014/main" id="{3E2FDF18-DC91-4BDE-9107-18A4F7F0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3" name="AutoShape 6">
            <a:extLst>
              <a:ext uri="{FF2B5EF4-FFF2-40B4-BE49-F238E27FC236}">
                <a16:creationId xmlns:a16="http://schemas.microsoft.com/office/drawing/2014/main" id="{6E9BDC31-A90E-42AB-AE1A-39F45375F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4" name="AutoShape 7">
            <a:extLst>
              <a:ext uri="{FF2B5EF4-FFF2-40B4-BE49-F238E27FC236}">
                <a16:creationId xmlns:a16="http://schemas.microsoft.com/office/drawing/2014/main" id="{84E931A7-575C-4EB9-919A-DD7CF5FF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5" name="AutoShape 8">
            <a:extLst>
              <a:ext uri="{FF2B5EF4-FFF2-40B4-BE49-F238E27FC236}">
                <a16:creationId xmlns:a16="http://schemas.microsoft.com/office/drawing/2014/main" id="{213863DF-022C-4877-9075-3AFE40C2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6" name="AutoShape 9">
            <a:extLst>
              <a:ext uri="{FF2B5EF4-FFF2-40B4-BE49-F238E27FC236}">
                <a16:creationId xmlns:a16="http://schemas.microsoft.com/office/drawing/2014/main" id="{6A2087BC-C50B-457F-A072-2FB48F91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7" name="AutoShape 10">
            <a:extLst>
              <a:ext uri="{FF2B5EF4-FFF2-40B4-BE49-F238E27FC236}">
                <a16:creationId xmlns:a16="http://schemas.microsoft.com/office/drawing/2014/main" id="{E2BF5ED4-14A4-426A-8AA1-A89BFDA20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8" name="AutoShape 11">
            <a:extLst>
              <a:ext uri="{FF2B5EF4-FFF2-40B4-BE49-F238E27FC236}">
                <a16:creationId xmlns:a16="http://schemas.microsoft.com/office/drawing/2014/main" id="{DAE5B4BF-9701-4BD0-AC0B-2C3BC6BA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9" name="AutoShape 12">
            <a:extLst>
              <a:ext uri="{FF2B5EF4-FFF2-40B4-BE49-F238E27FC236}">
                <a16:creationId xmlns:a16="http://schemas.microsoft.com/office/drawing/2014/main" id="{D8EA0165-30A2-44C4-B228-470AAED9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0" name="AutoShape 13">
            <a:extLst>
              <a:ext uri="{FF2B5EF4-FFF2-40B4-BE49-F238E27FC236}">
                <a16:creationId xmlns:a16="http://schemas.microsoft.com/office/drawing/2014/main" id="{B0C41B45-A433-4607-BC25-52C8B56E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1" name="AutoShape 14">
            <a:extLst>
              <a:ext uri="{FF2B5EF4-FFF2-40B4-BE49-F238E27FC236}">
                <a16:creationId xmlns:a16="http://schemas.microsoft.com/office/drawing/2014/main" id="{86BB63B3-D8F1-433E-AFC4-2CB720DB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2" name="AutoShape 15">
            <a:extLst>
              <a:ext uri="{FF2B5EF4-FFF2-40B4-BE49-F238E27FC236}">
                <a16:creationId xmlns:a16="http://schemas.microsoft.com/office/drawing/2014/main" id="{5C77656F-BECA-4A7F-A400-F65E16F9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3" name="AutoShape 16">
            <a:extLst>
              <a:ext uri="{FF2B5EF4-FFF2-40B4-BE49-F238E27FC236}">
                <a16:creationId xmlns:a16="http://schemas.microsoft.com/office/drawing/2014/main" id="{BA863089-A055-473B-BDB7-6985A8AA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4" name="AutoShape 17">
            <a:extLst>
              <a:ext uri="{FF2B5EF4-FFF2-40B4-BE49-F238E27FC236}">
                <a16:creationId xmlns:a16="http://schemas.microsoft.com/office/drawing/2014/main" id="{F4D6C739-5B83-4005-B0AC-0AD66645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5" name="AutoShape 18">
            <a:extLst>
              <a:ext uri="{FF2B5EF4-FFF2-40B4-BE49-F238E27FC236}">
                <a16:creationId xmlns:a16="http://schemas.microsoft.com/office/drawing/2014/main" id="{DCDF87BE-EF0E-4E54-81ED-A821EC36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6" name="AutoShape 19">
            <a:extLst>
              <a:ext uri="{FF2B5EF4-FFF2-40B4-BE49-F238E27FC236}">
                <a16:creationId xmlns:a16="http://schemas.microsoft.com/office/drawing/2014/main" id="{0332EADF-3342-4483-AD77-25722E9E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7" name="AutoShape 20">
            <a:extLst>
              <a:ext uri="{FF2B5EF4-FFF2-40B4-BE49-F238E27FC236}">
                <a16:creationId xmlns:a16="http://schemas.microsoft.com/office/drawing/2014/main" id="{6363F214-342A-4FD1-9740-6C3FE107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8" name="AutoShape 21">
            <a:extLst>
              <a:ext uri="{FF2B5EF4-FFF2-40B4-BE49-F238E27FC236}">
                <a16:creationId xmlns:a16="http://schemas.microsoft.com/office/drawing/2014/main" id="{4FA2A681-48D8-48D1-BB5B-615E7A61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9" name="AutoShape 22">
            <a:extLst>
              <a:ext uri="{FF2B5EF4-FFF2-40B4-BE49-F238E27FC236}">
                <a16:creationId xmlns:a16="http://schemas.microsoft.com/office/drawing/2014/main" id="{0852128A-40B9-4E48-B8A0-8D28D8ED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0" name="AutoShape 23">
            <a:extLst>
              <a:ext uri="{FF2B5EF4-FFF2-40B4-BE49-F238E27FC236}">
                <a16:creationId xmlns:a16="http://schemas.microsoft.com/office/drawing/2014/main" id="{E3F262E8-6762-4C29-BA71-A529BB5D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1" name="AutoShape 24">
            <a:extLst>
              <a:ext uri="{FF2B5EF4-FFF2-40B4-BE49-F238E27FC236}">
                <a16:creationId xmlns:a16="http://schemas.microsoft.com/office/drawing/2014/main" id="{CBF15FF9-3AEE-4832-B0CC-9D3BA818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2" name="AutoShape 25">
            <a:extLst>
              <a:ext uri="{FF2B5EF4-FFF2-40B4-BE49-F238E27FC236}">
                <a16:creationId xmlns:a16="http://schemas.microsoft.com/office/drawing/2014/main" id="{88DB74DF-637D-46B2-ABD7-AEB9584B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3" name="AutoShape 26">
            <a:extLst>
              <a:ext uri="{FF2B5EF4-FFF2-40B4-BE49-F238E27FC236}">
                <a16:creationId xmlns:a16="http://schemas.microsoft.com/office/drawing/2014/main" id="{7FDE14FE-469B-40D2-B934-44320B9C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4" name="AutoShape 27">
            <a:extLst>
              <a:ext uri="{FF2B5EF4-FFF2-40B4-BE49-F238E27FC236}">
                <a16:creationId xmlns:a16="http://schemas.microsoft.com/office/drawing/2014/main" id="{B55700DB-988E-4579-B4A2-2EF4DB70B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5" name="AutoShape 28">
            <a:extLst>
              <a:ext uri="{FF2B5EF4-FFF2-40B4-BE49-F238E27FC236}">
                <a16:creationId xmlns:a16="http://schemas.microsoft.com/office/drawing/2014/main" id="{3E9CD4E1-C876-404A-B45D-150E22503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6" name="AutoShape 29">
            <a:extLst>
              <a:ext uri="{FF2B5EF4-FFF2-40B4-BE49-F238E27FC236}">
                <a16:creationId xmlns:a16="http://schemas.microsoft.com/office/drawing/2014/main" id="{78F4D288-111E-496C-9F0A-D68B5E7E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7" name="AutoShape 30">
            <a:extLst>
              <a:ext uri="{FF2B5EF4-FFF2-40B4-BE49-F238E27FC236}">
                <a16:creationId xmlns:a16="http://schemas.microsoft.com/office/drawing/2014/main" id="{ADE049F5-C1C0-4F71-87DA-CDE59AFF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8" name="AutoShape 31">
            <a:extLst>
              <a:ext uri="{FF2B5EF4-FFF2-40B4-BE49-F238E27FC236}">
                <a16:creationId xmlns:a16="http://schemas.microsoft.com/office/drawing/2014/main" id="{E8832935-CB32-4351-AB31-174CBC75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9" name="Text Box 32">
            <a:extLst>
              <a:ext uri="{FF2B5EF4-FFF2-40B4-BE49-F238E27FC236}">
                <a16:creationId xmlns:a16="http://schemas.microsoft.com/office/drawing/2014/main" id="{3020FCCF-C525-4AB4-B379-AC5D7586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10" name="Text Box 33">
            <a:extLst>
              <a:ext uri="{FF2B5EF4-FFF2-40B4-BE49-F238E27FC236}">
                <a16:creationId xmlns:a16="http://schemas.microsoft.com/office/drawing/2014/main" id="{1C5C7C28-2FA4-4D40-88F2-324A5753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454" y="4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11" name="Rectangle 34">
            <a:extLst>
              <a:ext uri="{FF2B5EF4-FFF2-40B4-BE49-F238E27FC236}">
                <a16:creationId xmlns:a16="http://schemas.microsoft.com/office/drawing/2014/main" id="{13BDA1DC-00AA-4DE5-9746-3E7C7903DF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825" y="750888"/>
            <a:ext cx="6592888" cy="37099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5">
            <a:extLst>
              <a:ext uri="{FF2B5EF4-FFF2-40B4-BE49-F238E27FC236}">
                <a16:creationId xmlns:a16="http://schemas.microsoft.com/office/drawing/2014/main" id="{FE2DD1CC-ED02-41A3-AB86-B3E61FCBEF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8746" y="4759372"/>
            <a:ext cx="5002404" cy="44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71" tIns="47305" rIns="90971" bIns="4730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4613" name="Text Box 36">
            <a:extLst>
              <a:ext uri="{FF2B5EF4-FFF2-40B4-BE49-F238E27FC236}">
                <a16:creationId xmlns:a16="http://schemas.microsoft.com/office/drawing/2014/main" id="{C583E810-662C-4ACA-AF78-785957BD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518741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45C62812-5C2E-44D5-A072-66F5809F03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03456" y="9518743"/>
            <a:ext cx="2936439" cy="45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71" tIns="47305" rIns="90971" bIns="47305" numCol="1" anchor="b" anchorCtr="0" compatLnSpc="1">
            <a:prstTxWarp prst="textNoShape">
              <a:avLst/>
            </a:prstTxWarp>
          </a:bodyPr>
          <a:lstStyle>
            <a:lvl1pPr marL="218231" indent="-170092" algn="r" eaLnBrk="1">
              <a:buClrTx/>
              <a:buSzPct val="45000"/>
              <a:buFontTx/>
              <a:buNone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490B15DE-BAC1-4A90-BD00-CE9D4CEFB5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7">
            <a:extLst>
              <a:ext uri="{FF2B5EF4-FFF2-40B4-BE49-F238E27FC236}">
                <a16:creationId xmlns:a16="http://schemas.microsoft.com/office/drawing/2014/main" id="{F9A049E9-A875-4748-813E-73D05EB1BB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8231" indent="-17009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749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03884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66020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28155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181">
              <a:spcBef>
                <a:spcPct val="0"/>
              </a:spcBef>
              <a:buClrTx/>
              <a:buSzPct val="45000"/>
              <a:defRPr/>
            </a:pPr>
            <a:fld id="{4794D2D3-DC17-4572-BBF9-5D6EE180C7E9}" type="slidenum">
              <a:rPr lang="de-DE" altLang="de-DE"/>
              <a:pPr defTabSz="449181">
                <a:spcBef>
                  <a:spcPct val="0"/>
                </a:spcBef>
                <a:buClrTx/>
                <a:buSzPct val="45000"/>
                <a:defRPr/>
              </a:pPr>
              <a:t>1</a:t>
            </a:fld>
            <a:endParaRPr lang="de-DE" altLang="de-DE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C850858-074C-4533-9703-70176299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454" y="9518741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71" tIns="47305" rIns="90971" bIns="4730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181">
              <a:spcBef>
                <a:spcPct val="0"/>
              </a:spcBef>
              <a:buClrTx/>
              <a:tabLst>
                <a:tab pos="0" algn="l"/>
                <a:tab pos="447592" algn="l"/>
                <a:tab pos="896773" algn="l"/>
                <a:tab pos="1345953" algn="l"/>
                <a:tab pos="1795133" algn="l"/>
                <a:tab pos="2244313" algn="l"/>
                <a:tab pos="2693493" algn="l"/>
                <a:tab pos="3142672" algn="l"/>
                <a:tab pos="3591853" algn="l"/>
                <a:tab pos="4041033" algn="l"/>
                <a:tab pos="4490212" algn="l"/>
                <a:tab pos="4939392" algn="l"/>
                <a:tab pos="5388573" algn="l"/>
                <a:tab pos="5837752" algn="l"/>
                <a:tab pos="6286933" algn="l"/>
                <a:tab pos="6736112" algn="l"/>
                <a:tab pos="7185293" algn="l"/>
                <a:tab pos="7634472" algn="l"/>
                <a:tab pos="8083653" algn="l"/>
                <a:tab pos="8532833" algn="l"/>
                <a:tab pos="8982012" algn="l"/>
              </a:tabLst>
              <a:defRPr/>
            </a:pPr>
            <a:fld id="{249D01DD-3EBA-46A7-BDCB-51AA7F2317DA}" type="slidenum">
              <a:rPr lang="de-DE" altLang="de-DE">
                <a:latin typeface="Arial" panose="020B0604020202020204" pitchFamily="34" charset="0"/>
              </a:rPr>
              <a:pPr algn="r" defTabSz="449181">
                <a:spcBef>
                  <a:spcPct val="0"/>
                </a:spcBef>
                <a:buClrTx/>
                <a:tabLst>
                  <a:tab pos="0" algn="l"/>
                  <a:tab pos="447592" algn="l"/>
                  <a:tab pos="896773" algn="l"/>
                  <a:tab pos="1345953" algn="l"/>
                  <a:tab pos="1795133" algn="l"/>
                  <a:tab pos="2244313" algn="l"/>
                  <a:tab pos="2693493" algn="l"/>
                  <a:tab pos="3142672" algn="l"/>
                  <a:tab pos="3591853" algn="l"/>
                  <a:tab pos="4041033" algn="l"/>
                  <a:tab pos="4490212" algn="l"/>
                  <a:tab pos="4939392" algn="l"/>
                  <a:tab pos="5388573" algn="l"/>
                  <a:tab pos="5837752" algn="l"/>
                  <a:tab pos="6286933" algn="l"/>
                  <a:tab pos="6736112" algn="l"/>
                  <a:tab pos="7185293" algn="l"/>
                  <a:tab pos="7634472" algn="l"/>
                  <a:tab pos="8083653" algn="l"/>
                  <a:tab pos="8532833" algn="l"/>
                  <a:tab pos="8982012" algn="l"/>
                </a:tabLst>
                <a:defRPr/>
              </a:pPr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CC293C1-913D-4B61-B97A-F63D4755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80200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5CC9EA1F-A3C8-4337-8C0C-F3C2478E0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45" y="4759373"/>
            <a:ext cx="5052285" cy="450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 defTabSz="449181">
              <a:buClr>
                <a:srgbClr val="000000"/>
              </a:buClr>
              <a:buSzPct val="100000"/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782C3FE0-3C58-192D-6667-B94D53481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96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077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880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915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3456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3385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6617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9044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639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6823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550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6216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9390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3349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264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0052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0061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789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39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496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991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509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670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167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165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F2BF-FA52-4C87-A63C-D36424BB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92F1-E09E-4F34-9633-357C99AC05D8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A29B-6FAE-403D-9F75-C94BEB24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E771-6B9D-490F-B915-27C50620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8E5E-5A31-4447-81A5-19CA73C9066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ECC11-2DFF-49CE-AE2C-8259D0D2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8E12-BBA2-4142-91EC-D01DE557CA2D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592-7CBE-417E-A83F-ED9DD976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98887-7CE8-4343-A181-79757584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226A-7D64-43B6-B8E6-719D23963B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BF47-0A8A-438D-AE44-824A50E9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96CD-0E2A-4173-AE9F-D7A4E3411B42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E9B45-7A56-4C71-97F9-B276A05A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359D8-8818-467D-A1B0-645E89AC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EC2D-6028-4F12-8B53-2B46D7D26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87A4-EFDC-4546-94CC-F784EBBA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E0D8-2A9B-49F7-9FDC-3B77D44AD066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2682-23BA-458C-994A-5E30A5DE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B7BB-B00B-4E99-ADC9-A060EA39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98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43556-3B27-436E-8D69-C8274D64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2282-7583-4799-A420-B18D09BA976D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4CED1-2874-4524-B35E-5247E422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FC40-CDB8-4EC7-88BE-702CA7B7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CCA6-465C-445F-9EF6-02BF1FF0EA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DEAB89-C43E-4D6A-83D3-F769D056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2F8B-140E-4413-BC95-33D01CE04CA3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D3B4D6-860D-4EB9-84CF-4BF3B28B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742A1B-5A24-47E7-8AB1-4D74408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1BE7-983F-4741-AE43-6A13124FD4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6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DE739A-3A11-4F70-85AB-A39D98FE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E022-BDE0-4F1A-8138-89DE2233FDF8}" type="datetime1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308E8-1ED3-4F31-AE44-41B48959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111324-F110-478E-BC07-871A0A87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5F4F-B2B9-45F9-B0A5-A33F9703D5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DDBA32-1EC0-4F2F-BE4D-AB987D73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7A84-4A27-4D70-97DD-786EF48B33A0}" type="datetime1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3A13ED-7AA8-48B7-AE9D-94C5EA39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F45F74-7605-43E1-9F90-0F0FAF57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A75C-9EE7-485E-A81B-B922D2E4D5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AF505B-43D0-430B-A1B6-009BC64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C3A3-0A44-4782-8821-23C08108BE11}" type="datetime1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0B99D3-304D-45E8-9389-DD4C83F9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1C9033-B252-4BF9-8623-BD099DBD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92AD-CCB8-455F-BD00-E6DE95A563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CFF06E-7821-49A7-9220-07CC4730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C661-0E14-4C16-8D35-858671CF5C8A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9343B6-C1AA-4D0D-AB87-A817EAEB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FCA3CF-8882-4E75-9B20-7F3BB65E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E28C-868F-47B1-B72E-1FF436CF3F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65C070-1828-49E9-B3FF-6BC96ED7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994F-DC36-49FA-8BC0-F30BA94A6BD2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AD60C8-6793-414C-91EF-CE8AEF52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A2EDEF-C927-4EBE-AD38-C5361BBD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A65E-238F-4BCE-82E3-635076ACA6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B7DD7236-839F-48F5-BD04-26561C922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FAC96C9-3683-4624-BE67-F1ED12AFC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  <a:endParaRPr lang="en-US" alt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53DC-B1D5-49F1-AF56-2D7DE23F9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922FC6-0746-49E0-AA29-C0D2C66023AD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20B7-D172-4277-842A-60F976A9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63D4-7C72-411B-9117-E85A53406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58DAD"/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184F4CC0-CC34-4D5F-83CF-4160DAE40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683819"/>
            <a:ext cx="10585176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Seminar: </a:t>
            </a:r>
            <a:b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„Sozialisation“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Eine theorievergleichende Einführung in das 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konfliktreiche Geschehen zwischen Subjekt 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und Gesellschaft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SoSe</a:t>
            </a: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 2024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AEB1ECE-3484-4704-BB07-0DE402F3056E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12224" y="630548"/>
            <a:ext cx="4896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Dr. Sebastian Winter</a:t>
            </a:r>
            <a:endParaRPr kumimoji="0" lang="de-DE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s.winter@ish.uni-hannover.de </a:t>
            </a:r>
            <a:b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www.sebastianwinter.info</a:t>
            </a:r>
          </a:p>
        </p:txBody>
      </p:sp>
      <p:pic>
        <p:nvPicPr>
          <p:cNvPr id="10" name="Grafik 9" descr="Ein Bild, das Grafiken, Grafikdesign, Design, Kunst enthält.&#10;&#10;Automatisch generierte Beschreibung">
            <a:extLst>
              <a:ext uri="{FF2B5EF4-FFF2-40B4-BE49-F238E27FC236}">
                <a16:creationId xmlns:a16="http://schemas.microsoft.com/office/drawing/2014/main" id="{90D56215-3B74-48A4-F1ED-F9C1DF382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48680"/>
            <a:ext cx="2736304" cy="1135139"/>
          </a:xfrm>
          <a:prstGeom prst="rect">
            <a:avLst/>
          </a:prstGeom>
        </p:spPr>
      </p:pic>
      <p:pic>
        <p:nvPicPr>
          <p:cNvPr id="12" name="Grafik 11" descr="Ein Bild, das Text, Entwurf, Zeichnung, Cartoon enthält.&#10;&#10;Automatisch generierte Beschreibung">
            <a:extLst>
              <a:ext uri="{FF2B5EF4-FFF2-40B4-BE49-F238E27FC236}">
                <a16:creationId xmlns:a16="http://schemas.microsoft.com/office/drawing/2014/main" id="{807DD5B2-7E74-F271-9353-B246A25D8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564904"/>
            <a:ext cx="2808280" cy="3902339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83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583A765-A402-45BF-955A-D061B979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894" y="5661250"/>
            <a:ext cx="6399213" cy="758376"/>
          </a:xfrm>
        </p:spPr>
        <p:txBody>
          <a:bodyPr/>
          <a:lstStyle/>
          <a:p>
            <a:pPr>
              <a:defRPr/>
            </a:pP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… »Volksverräterin«</a:t>
            </a:r>
            <a:b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endParaRPr lang="de-DE" sz="2800" b="1" dirty="0">
              <a:solidFill>
                <a:srgbClr val="002060"/>
              </a:solidFill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Foliennummernplatzhalter 1">
            <a:extLst>
              <a:ext uri="{FF2B5EF4-FFF2-40B4-BE49-F238E27FC236}">
                <a16:creationId xmlns:a16="http://schemas.microsoft.com/office/drawing/2014/main" id="{BD985181-C369-E4F8-F3FC-79A6BDACA98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9337F8-5C67-4709-8FBD-AD89B22ED95F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31748" name="Grafik 3">
            <a:extLst>
              <a:ext uri="{FF2B5EF4-FFF2-40B4-BE49-F238E27FC236}">
                <a16:creationId xmlns:a16="http://schemas.microsoft.com/office/drawing/2014/main" id="{0D8F813C-29C5-5BE4-3E69-9EE073A1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20713"/>
            <a:ext cx="8191500" cy="4608512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ECA357DA-86F6-69DB-F127-D114256642A1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C06113B-CCC6-90D8-0D2E-7040250E60AD}"/>
              </a:ext>
            </a:extLst>
          </p:cNvPr>
          <p:cNvSpPr txBox="1"/>
          <p:nvPr/>
        </p:nvSpPr>
        <p:spPr>
          <a:xfrm>
            <a:off x="4185378" y="642858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Christel &amp; Wulf Hopf	</a:t>
            </a:r>
          </a:p>
        </p:txBody>
      </p:sp>
      <p:pic>
        <p:nvPicPr>
          <p:cNvPr id="3" name="Grafik 2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3C0D272F-EE63-1310-5A90-C3733944E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91931"/>
            <a:ext cx="2886810" cy="442163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Ein Bild, das Person, Menschliches Gesicht, Senioren, Kleidung enthält.&#10;&#10;Automatisch generierte Beschreibung">
            <a:extLst>
              <a:ext uri="{FF2B5EF4-FFF2-40B4-BE49-F238E27FC236}">
                <a16:creationId xmlns:a16="http://schemas.microsoft.com/office/drawing/2014/main" id="{10EDDA93-D199-E015-FE4A-78E5F6E92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772816"/>
            <a:ext cx="3450847" cy="259312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06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F69EB-03B0-1D6B-221B-705FDDB2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696"/>
            <a:ext cx="10515600" cy="5184576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de-DE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„Seit Jahren habe ich immer wieder männliche und weibliche Analysanden […] behandelt, deren sozialer und Familienhintergrund genau dem entsprach, was Theodor W. Adorno und seine Mitarbeiter […] als charakteristisch für die ‚</a:t>
            </a:r>
            <a:r>
              <a:rPr lang="de-DE" b="1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authoritarian</a:t>
            </a:r>
            <a:r>
              <a:rPr lang="de-DE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personality</a:t>
            </a:r>
            <a:r>
              <a:rPr lang="de-DE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‘ bezeichnet haben. Es zeigte sich jedoch, </a:t>
            </a:r>
            <a:r>
              <a:rPr lang="de-DE" b="1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daß</a:t>
            </a:r>
            <a:r>
              <a:rPr lang="de-DE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nur ein Teil der Analysanden die typischen Züge der ‚</a:t>
            </a:r>
            <a:r>
              <a:rPr lang="de-DE" b="1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authoritarian</a:t>
            </a:r>
            <a:r>
              <a:rPr lang="de-DE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personality</a:t>
            </a:r>
            <a:r>
              <a:rPr lang="de-DE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‘ entwickelt hatten, andere nicht.“  </a:t>
            </a:r>
          </a:p>
          <a:p>
            <a:pPr marL="0" indent="0" algn="r">
              <a:lnSpc>
                <a:spcPct val="130000"/>
              </a:lnSpc>
              <a:buNone/>
            </a:pPr>
            <a:r>
              <a:rPr lang="de-DE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Parin 1976, S. 72f.)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4F9081-95C7-21E5-2E30-5464F705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12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825816" y="5302217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133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BB4778-202E-8234-B09A-C9A39301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732" y="3141352"/>
            <a:ext cx="10173224" cy="203464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7835516" y="481637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Konfliktlösungsmuster	</a:t>
            </a:r>
          </a:p>
        </p:txBody>
      </p:sp>
    </p:spTree>
    <p:extLst>
      <p:ext uri="{BB962C8B-B14F-4D97-AF65-F5344CB8AC3E}">
        <p14:creationId xmlns:p14="http://schemas.microsoft.com/office/powerpoint/2010/main" val="353152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825816" y="5302217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133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7835516" y="481637"/>
            <a:ext cx="3854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Transmissionsthese und Einfluss der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peers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F8C8B1-ECCB-98E3-2223-2FF65AA68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654" y="1540719"/>
            <a:ext cx="9029667" cy="188828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289DAB-A4C1-456D-88F9-6ACC0CD64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890" y="3840874"/>
            <a:ext cx="8975812" cy="146800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13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825816" y="5302217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137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3287688" y="481637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Politische Übereinstimmung von Eltern und Kindern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F6F126-9E91-C834-3CAA-F420081F1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377" y="1700813"/>
            <a:ext cx="9339248" cy="36384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89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825816" y="5302217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140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3287688" y="481637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Rechtsextreme Eltern und Kindern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647509-BC4C-973E-07B0-EDA42BFCC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452" y="2204886"/>
            <a:ext cx="9754172" cy="292625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79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825816" y="5302217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144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3287688" y="481637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Rechtsextreme (Wahl-)Großeltern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560CF4-CF00-300F-3976-09C490418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7" y="1123626"/>
            <a:ext cx="9433048" cy="419894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85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825816" y="5302217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147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3287688" y="481637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Latente Transmission jenseits manifester Ideologien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4F8C42-B88E-C5F3-FAEE-DFE42DFC4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92" y="3285004"/>
            <a:ext cx="10554064" cy="201721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71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6384032" y="5222599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148f.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3287688" y="481637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Erziehungsstile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472E67-7823-0B55-5CAD-003921014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15" y="208144"/>
            <a:ext cx="5768368" cy="559712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D2E5D03-459B-25E1-17F6-420FCC49E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383" y="2451219"/>
            <a:ext cx="6125430" cy="259116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64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4DBA3-DE6C-457B-A25C-C1AA6B8F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08720"/>
            <a:ext cx="10515600" cy="439248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de-DE" sz="2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sz="2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sz="2000" b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Red Pill Or Blue Pill | Great PowerPoint ClipArt for Presentations -  PresenterMedia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221088"/>
            <a:ext cx="2577465" cy="172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95C6519-4CD3-D858-7DBF-3BD735FD7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964"/>
            <a:ext cx="12192000" cy="6322072"/>
          </a:xfrm>
          <a:prstGeom prst="rect">
            <a:avLst/>
          </a:prstGeom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9D218B5D-521C-2FE0-1C1C-0E2015ED9A56}"/>
              </a:ext>
            </a:extLst>
          </p:cNvPr>
          <p:cNvSpPr/>
          <p:nvPr/>
        </p:nvSpPr>
        <p:spPr>
          <a:xfrm rot="1173541">
            <a:off x="2664808" y="3913619"/>
            <a:ext cx="722724" cy="15656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1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616280" y="5714092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149f.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3287688" y="481637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Erziehungsstile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458C49-4263-0ED6-BD7D-EEA2630F3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616" y="3948876"/>
            <a:ext cx="9660088" cy="135149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87E506-2E53-37BA-AE8C-6551D9A89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608" y="2111528"/>
            <a:ext cx="9392452" cy="138384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88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CC76324-CC38-5987-EA73-7246228EC6D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81D8FA4-FA76-4C85-476B-5B0509E4E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9696" y="225040"/>
            <a:ext cx="7857449" cy="640791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Text, Screenshot, parallel, Reihe enthält.&#10;&#10;Automatisch generierte Beschreibung">
            <a:extLst>
              <a:ext uri="{FF2B5EF4-FFF2-40B4-BE49-F238E27FC236}">
                <a16:creationId xmlns:a16="http://schemas.microsoft.com/office/drawing/2014/main" id="{659D74FC-2C09-7D47-99B9-1A7546E46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20687"/>
            <a:ext cx="2125984" cy="301986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94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329629" y="6162510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154, 157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-6092365" y="3167390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Peer Groups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6DBE85E-6B10-052C-B5CD-ED79298B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32656"/>
            <a:ext cx="10028507" cy="228911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452229-69E4-E769-73B8-FB097078E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3076225"/>
            <a:ext cx="9543190" cy="306745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21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355BC34-C17D-1A43-9CEF-957A13AE91A6}"/>
              </a:ext>
            </a:extLst>
          </p:cNvPr>
          <p:cNvSpPr txBox="1"/>
          <p:nvPr/>
        </p:nvSpPr>
        <p:spPr>
          <a:xfrm>
            <a:off x="8616280" y="5714092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Hopf &amp; Hopf 1997,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 161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2" name="Grafik 1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DD3B3885-91F8-1E19-B96B-6C3917A4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" y="541802"/>
            <a:ext cx="2092491" cy="32049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0BA33E-CB5B-7B45-D926-2F84F4ED50F5}"/>
              </a:ext>
            </a:extLst>
          </p:cNvPr>
          <p:cNvSpPr txBox="1"/>
          <p:nvPr/>
        </p:nvSpPr>
        <p:spPr>
          <a:xfrm>
            <a:off x="3287688" y="481637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Familie und/versus Peer Group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DE5472-1D3B-BB76-2C97-7204689B9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45" y="3068961"/>
            <a:ext cx="9301105" cy="263266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30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63F27-8451-A7FD-A4A0-3CF1F129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324CDE-799A-3CBE-82CC-C1A893F48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695FA-0589-759F-402D-561DA368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24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D9C83A1-6567-C7D3-BB8A-487F20812C3A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9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C9D66-0721-57B5-E4BA-CEA720A9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B3D6C0-AE2F-89BA-A591-4E0EFB60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F26B8-9B41-6E78-08ED-5298CB92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25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4D337EAE-E296-5911-1B53-1C3E7649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38125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2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8394A5AB-3FD3-131D-4E47-F3A593EAD6FE}"/>
              </a:ext>
            </a:extLst>
          </p:cNvPr>
          <p:cNvSpPr txBox="1"/>
          <p:nvPr/>
        </p:nvSpPr>
        <p:spPr>
          <a:xfrm>
            <a:off x="1343472" y="1484784"/>
            <a:ext cx="8712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Sozialisation ist die aktive Aneignung von kulturellen Identitätsangeboten und -zwängen als Konfliktlösungsmuster.</a:t>
            </a:r>
          </a:p>
        </p:txBody>
      </p:sp>
    </p:spTree>
    <p:extLst>
      <p:ext uri="{BB962C8B-B14F-4D97-AF65-F5344CB8AC3E}">
        <p14:creationId xmlns:p14="http://schemas.microsoft.com/office/powerpoint/2010/main" val="109909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13F36-D0C5-518A-1ACE-247AFA89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7B2DC8-C450-205D-0C17-5930E5BA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CA44D5E-A199-0DB5-9D6E-1A5F235ED5EB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11163240" imgH="5753160"/>
        </mc:Choice>
        <mc:Fallback>
          <p:control name="TextBox1" r:id="rId1" imgW="11163240" imgH="57531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33CCB86B-6856-ECE3-3F50-650BBDA578B9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9376" y="198913"/>
                  <a:ext cx="11166713" cy="575035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2601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13F36-D0C5-518A-1ACE-247AFA89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7B2DC8-C450-205D-0C17-5930E5BA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CA44D5E-A199-0DB5-9D6E-1A5F235ED5EB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11163240" imgH="5753160"/>
        </mc:Choice>
        <mc:Fallback>
          <p:control name="TextBox1" r:id="rId1" imgW="11163240" imgH="57531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33CCB86B-6856-ECE3-3F50-650BBDA578B9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9376" y="198913"/>
                  <a:ext cx="11166713" cy="575035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841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C06113B-CCC6-90D8-0D2E-7040250E60AD}"/>
              </a:ext>
            </a:extLst>
          </p:cNvPr>
          <p:cNvSpPr txBox="1"/>
          <p:nvPr/>
        </p:nvSpPr>
        <p:spPr>
          <a:xfrm>
            <a:off x="4185378" y="642858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Christel &amp; Wulf Hopf	</a:t>
            </a:r>
          </a:p>
        </p:txBody>
      </p:sp>
      <p:pic>
        <p:nvPicPr>
          <p:cNvPr id="3" name="Grafik 2" descr="Ein Bild, das Text, Menschliches Gesicht, Poster, Frau enthält.&#10;&#10;Automatisch generierte Beschreibung">
            <a:extLst>
              <a:ext uri="{FF2B5EF4-FFF2-40B4-BE49-F238E27FC236}">
                <a16:creationId xmlns:a16="http://schemas.microsoft.com/office/drawing/2014/main" id="{3C0D272F-EE63-1310-5A90-C3733944E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91931"/>
            <a:ext cx="2886810" cy="442163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Ein Bild, das Person, Menschliches Gesicht, Senioren, Kleidung enthält.&#10;&#10;Automatisch generierte Beschreibung">
            <a:extLst>
              <a:ext uri="{FF2B5EF4-FFF2-40B4-BE49-F238E27FC236}">
                <a16:creationId xmlns:a16="http://schemas.microsoft.com/office/drawing/2014/main" id="{10EDDA93-D199-E015-FE4A-78E5F6E92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772816"/>
            <a:ext cx="3450847" cy="259312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03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9DB67E-29BE-4BBB-98FA-C4296A9B5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268760"/>
            <a:ext cx="2356303" cy="374471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CC6ACF7-DB5A-0C39-7AA3-9164BBC67D99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3CE4601D-4768-056E-DACB-0009F9908922}"/>
              </a:ext>
            </a:extLst>
          </p:cNvPr>
          <p:cNvSpPr txBox="1"/>
          <p:nvPr/>
        </p:nvSpPr>
        <p:spPr>
          <a:xfrm>
            <a:off x="4583832" y="1262652"/>
            <a:ext cx="6093228" cy="1609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</a:pPr>
            <a:r>
              <a:rPr lang="de-DE" alt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„Wo Kinder geschlagen werden, haben Rechtspopulisten leichtes Spiel.“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FCB1AC-3A5B-4708-BDCA-2DAEDBF8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196752"/>
            <a:ext cx="2414410" cy="395972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64FA8F2-B6EC-5F77-FFE4-F83A89444668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905CE11-D11D-62E2-82DB-FCD83F1F3912}"/>
              </a:ext>
            </a:extLst>
          </p:cNvPr>
          <p:cNvSpPr txBox="1"/>
          <p:nvPr/>
        </p:nvSpPr>
        <p:spPr>
          <a:xfrm>
            <a:off x="4497695" y="5160919"/>
            <a:ext cx="33843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Theodor W. Adorno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2" name="Grafik 11" descr="Ein Bild, das Menschliches Gesicht, Person, Porträt, Kleidung enthält.&#10;&#10;Automatisch generierte Beschreibung">
            <a:extLst>
              <a:ext uri="{FF2B5EF4-FFF2-40B4-BE49-F238E27FC236}">
                <a16:creationId xmlns:a16="http://schemas.microsoft.com/office/drawing/2014/main" id="{2F508667-8B99-6F56-35AE-EC9F3DA96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94" y="2534098"/>
            <a:ext cx="2434580" cy="2375400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D20E366-0826-05A4-67C6-C289219B6413}"/>
              </a:ext>
            </a:extLst>
          </p:cNvPr>
          <p:cNvSpPr txBox="1"/>
          <p:nvPr/>
        </p:nvSpPr>
        <p:spPr>
          <a:xfrm>
            <a:off x="7732942" y="3949222"/>
            <a:ext cx="8712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Else Frenkel-Brunswik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" name="Grafik 13" descr="Ein Bild, das Menschliches Gesicht, Porträt, Person, Augenbraue enthält.&#10;&#10;Automatisch generierte Beschreibung">
            <a:extLst>
              <a:ext uri="{FF2B5EF4-FFF2-40B4-BE49-F238E27FC236}">
                <a16:creationId xmlns:a16="http://schemas.microsoft.com/office/drawing/2014/main" id="{918175EA-A781-3D9E-EA26-B11902253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556792"/>
            <a:ext cx="1614632" cy="2306617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nhaltsplatzhalter 4">
            <a:extLst>
              <a:ext uri="{FF2B5EF4-FFF2-40B4-BE49-F238E27FC236}">
                <a16:creationId xmlns:a16="http://schemas.microsoft.com/office/drawing/2014/main" id="{7DBC2203-D28E-E32E-8444-18E6BF389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5" y="620713"/>
            <a:ext cx="6048274" cy="4243997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583A765-A402-45BF-955A-D061B979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231" y="5246810"/>
            <a:ext cx="6399213" cy="614362"/>
          </a:xfrm>
        </p:spPr>
        <p:txBody>
          <a:bodyPr/>
          <a:lstStyle/>
          <a:p>
            <a:pPr>
              <a:defRPr/>
            </a:pP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Geliebter Führer und…</a:t>
            </a:r>
          </a:p>
        </p:txBody>
      </p:sp>
      <p:sp>
        <p:nvSpPr>
          <p:cNvPr id="30724" name="Foliennummernplatzhalter 1">
            <a:extLst>
              <a:ext uri="{FF2B5EF4-FFF2-40B4-BE49-F238E27FC236}">
                <a16:creationId xmlns:a16="http://schemas.microsoft.com/office/drawing/2014/main" id="{C633FB93-AEB1-DA6F-31B6-865BABEBF51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258707-031F-490E-BB2D-9C75D6B81223}" type="slidenum">
              <a:rPr lang="de-DE" altLang="de-DE"/>
              <a:pPr/>
              <a:t>9</a:t>
            </a:fld>
            <a:endParaRPr lang="de-DE" altLang="de-DE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DA6A096-EC92-E5A3-F81D-2838AA6F0A45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Application>Microsoft Office PowerPoint</Application>
  <PresentationFormat>Breitbild</PresentationFormat>
  <Paragraphs>68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Corbel</vt:lpstr>
      <vt:lpstr>Times New Roman</vt:lpstr>
      <vt:lpstr>Wingdings</vt:lpstr>
      <vt:lpstr>2_Office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Geliebter Führer und…</vt:lpstr>
      <vt:lpstr>… »Volksverräterin«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2024-06-13T07:37:45Z</dcterms:created>
  <dcterms:modified xsi:type="dcterms:W3CDTF">2024-06-29T12:14:49Z</dcterms:modified>
</cp:coreProperties>
</file>